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0F63"/>
    <a:srgbClr val="0F3A85"/>
    <a:srgbClr val="006890"/>
    <a:srgbClr val="F1AB01"/>
    <a:srgbClr val="C80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787A-A0EF-4A3D-87DB-906AE462625B}" type="datetimeFigureOut">
              <a:rPr lang="en-GB" smtClean="0"/>
              <a:t>03/09/2020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9F92F-C8AD-4C44-8DAA-CE22CC96DA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664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787A-A0EF-4A3D-87DB-906AE462625B}" type="datetimeFigureOut">
              <a:rPr lang="en-GB" smtClean="0"/>
              <a:t>03/09/2020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9F92F-C8AD-4C44-8DAA-CE22CC96DA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607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787A-A0EF-4A3D-87DB-906AE462625B}" type="datetimeFigureOut">
              <a:rPr lang="en-GB" smtClean="0"/>
              <a:t>03/09/2020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9F92F-C8AD-4C44-8DAA-CE22CC96DA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4556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787A-A0EF-4A3D-87DB-906AE462625B}" type="datetimeFigureOut">
              <a:rPr lang="en-GB" smtClean="0"/>
              <a:t>03/09/2020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9F92F-C8AD-4C44-8DAA-CE22CC96DA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953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787A-A0EF-4A3D-87DB-906AE462625B}" type="datetimeFigureOut">
              <a:rPr lang="en-GB" smtClean="0"/>
              <a:t>03/09/2020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9F92F-C8AD-4C44-8DAA-CE22CC96DA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997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787A-A0EF-4A3D-87DB-906AE462625B}" type="datetimeFigureOut">
              <a:rPr lang="en-GB" smtClean="0"/>
              <a:t>03/09/2020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9F92F-C8AD-4C44-8DAA-CE22CC96DA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672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787A-A0EF-4A3D-87DB-906AE462625B}" type="datetimeFigureOut">
              <a:rPr lang="en-GB" smtClean="0"/>
              <a:t>03/09/2020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9F92F-C8AD-4C44-8DAA-CE22CC96DA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5228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787A-A0EF-4A3D-87DB-906AE462625B}" type="datetimeFigureOut">
              <a:rPr lang="en-GB" smtClean="0"/>
              <a:t>03/09/2020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9F92F-C8AD-4C44-8DAA-CE22CC96DA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059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787A-A0EF-4A3D-87DB-906AE462625B}" type="datetimeFigureOut">
              <a:rPr lang="en-GB" smtClean="0"/>
              <a:t>03/09/2020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9F92F-C8AD-4C44-8DAA-CE22CC96DA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46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787A-A0EF-4A3D-87DB-906AE462625B}" type="datetimeFigureOut">
              <a:rPr lang="en-GB" smtClean="0"/>
              <a:t>03/09/2020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9F92F-C8AD-4C44-8DAA-CE22CC96DA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5150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787A-A0EF-4A3D-87DB-906AE462625B}" type="datetimeFigureOut">
              <a:rPr lang="en-GB" smtClean="0"/>
              <a:t>03/09/2020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9F92F-C8AD-4C44-8DAA-CE22CC96DA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023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F787A-A0EF-4A3D-87DB-906AE462625B}" type="datetimeFigureOut">
              <a:rPr lang="en-GB" smtClean="0"/>
              <a:t>03/09/2020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9F92F-C8AD-4C44-8DAA-CE22CC96DA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1287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71262"/>
            <a:ext cx="12192000" cy="558673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041924" y="4726202"/>
            <a:ext cx="1746422" cy="203706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297753" y="4726201"/>
            <a:ext cx="3227295" cy="4420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>
                <a:solidFill>
                  <a:srgbClr val="0068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by</a:t>
            </a:r>
            <a:endParaRPr lang="en-GB" sz="1200" dirty="0">
              <a:solidFill>
                <a:srgbClr val="0068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145" y="5262358"/>
            <a:ext cx="1150309" cy="14083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187" y="48842"/>
            <a:ext cx="6546822" cy="684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88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1778887" y="346560"/>
            <a:ext cx="6308558" cy="6308558"/>
          </a:xfrm>
          <a:prstGeom prst="ellipse">
            <a:avLst/>
          </a:prstGeom>
          <a:solidFill>
            <a:srgbClr val="C80F3F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80F3F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457943" y="346560"/>
            <a:ext cx="2895600" cy="2749718"/>
          </a:xfrm>
          <a:prstGeom prst="ellipse">
            <a:avLst/>
          </a:prstGeom>
          <a:solidFill>
            <a:srgbClr val="F1AB01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C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277" y="794085"/>
            <a:ext cx="1570623" cy="181699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734270" y="1317520"/>
            <a:ext cx="5826418" cy="436663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might be a </a:t>
            </a:r>
          </a:p>
          <a:p>
            <a:pPr algn="l"/>
            <a:b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 designer</a:t>
            </a:r>
          </a:p>
          <a:p>
            <a:pPr algn="l"/>
            <a:r>
              <a:rPr lang="en-GB" sz="2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Consulting engineer</a:t>
            </a:r>
          </a:p>
          <a:p>
            <a:pPr algn="l"/>
            <a:r>
              <a:rPr lang="en-GB" sz="2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consultant</a:t>
            </a:r>
          </a:p>
          <a:p>
            <a:pPr algn="l"/>
            <a:r>
              <a:rPr lang="en-GB" sz="2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Estimator</a:t>
            </a:r>
          </a:p>
          <a:p>
            <a:pPr algn="l"/>
            <a:r>
              <a:rPr lang="en-GB" sz="2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Researcher </a:t>
            </a:r>
          </a:p>
          <a:p>
            <a:pPr algn="l"/>
            <a:r>
              <a:rPr lang="en-GB" sz="2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Maintenance engineer</a:t>
            </a:r>
          </a:p>
          <a:p>
            <a:pPr algn="l"/>
            <a:r>
              <a:rPr lang="en-GB" sz="2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Contractor</a:t>
            </a:r>
          </a:p>
          <a:p>
            <a:pPr algn="l"/>
            <a:r>
              <a:rPr lang="en-GB" sz="2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manager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862981" y="6079629"/>
            <a:ext cx="7329019" cy="8117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www.cibse.org/careers</a:t>
            </a:r>
          </a:p>
          <a:p>
            <a:pPr algn="r"/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by CIBSE Patrons</a:t>
            </a:r>
            <a:endParaRPr lang="en-GB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884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1778887" y="346560"/>
            <a:ext cx="6308558" cy="6308558"/>
          </a:xfrm>
          <a:prstGeom prst="ellipse">
            <a:avLst/>
          </a:prstGeom>
          <a:solidFill>
            <a:srgbClr val="C80F3F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80F3F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457943" y="346560"/>
            <a:ext cx="2895600" cy="2749718"/>
          </a:xfrm>
          <a:prstGeom prst="ellipse">
            <a:avLst/>
          </a:prstGeom>
          <a:solidFill>
            <a:srgbClr val="F1AB01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C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277" y="794085"/>
            <a:ext cx="1570623" cy="181699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734270" y="1317521"/>
            <a:ext cx="5826418" cy="338281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Rewards</a:t>
            </a:r>
          </a:p>
          <a:p>
            <a:pPr algn="l"/>
            <a:b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 satisfaction</a:t>
            </a:r>
          </a:p>
          <a:p>
            <a:pPr algn="l"/>
            <a:r>
              <a:rPr lang="en-GB" sz="2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opportunities</a:t>
            </a:r>
          </a:p>
          <a:p>
            <a:pPr algn="l"/>
            <a:r>
              <a:rPr lang="en-GB" sz="2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Excellent rewards</a:t>
            </a:r>
          </a:p>
          <a:p>
            <a:pPr algn="l"/>
            <a:r>
              <a:rPr lang="en-GB" sz="2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Rapid promotion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862981" y="6079629"/>
            <a:ext cx="7329019" cy="8117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www.cibse.org/careers</a:t>
            </a:r>
          </a:p>
          <a:p>
            <a:pPr algn="r"/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by CIBSE Patrons</a:t>
            </a:r>
            <a:endParaRPr lang="en-GB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268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68441"/>
            <a:ext cx="12250767" cy="7026442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778887" y="346560"/>
            <a:ext cx="6308558" cy="6308558"/>
          </a:xfrm>
          <a:prstGeom prst="ellipse">
            <a:avLst/>
          </a:prstGeom>
          <a:solidFill>
            <a:srgbClr val="0F3A85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80F3F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457943" y="346560"/>
            <a:ext cx="2895600" cy="2749718"/>
          </a:xfrm>
          <a:prstGeom prst="ellipse">
            <a:avLst/>
          </a:prstGeom>
          <a:solidFill>
            <a:srgbClr val="480F63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C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277" y="794085"/>
            <a:ext cx="1570623" cy="181699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734270" y="1317522"/>
            <a:ext cx="5826418" cy="309405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forefront </a:t>
            </a:r>
          </a:p>
          <a:p>
            <a:pPr algn="l"/>
            <a:r>
              <a:rPr lang="en-GB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technological development</a:t>
            </a:r>
            <a:endParaRPr lang="en-GB" sz="2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862981" y="6079629"/>
            <a:ext cx="7329019" cy="8117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www.cibse.org/careers</a:t>
            </a:r>
          </a:p>
          <a:p>
            <a:pPr algn="r"/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by CIBSE Patrons</a:t>
            </a:r>
            <a:endParaRPr lang="en-GB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748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1778887" y="346560"/>
            <a:ext cx="6308558" cy="6308558"/>
          </a:xfrm>
          <a:prstGeom prst="ellipse">
            <a:avLst/>
          </a:prstGeom>
          <a:solidFill>
            <a:srgbClr val="C80F3F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80F3F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457943" y="346560"/>
            <a:ext cx="2895600" cy="2749718"/>
          </a:xfrm>
          <a:prstGeom prst="ellipse">
            <a:avLst/>
          </a:prstGeom>
          <a:solidFill>
            <a:srgbClr val="F1AB01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C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277" y="794085"/>
            <a:ext cx="1570623" cy="181699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734270" y="1953810"/>
            <a:ext cx="4723673" cy="309405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a good day in a career you can be proud of.</a:t>
            </a:r>
          </a:p>
          <a:p>
            <a:pPr algn="l"/>
            <a:endParaRPr lang="en-GB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day is different.</a:t>
            </a:r>
            <a:endParaRPr lang="en-GB" sz="2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862981" y="6079629"/>
            <a:ext cx="7329019" cy="8117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www.cibse.org/careers</a:t>
            </a:r>
          </a:p>
          <a:p>
            <a:pPr algn="r"/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by CIBSE Patrons</a:t>
            </a:r>
            <a:endParaRPr lang="en-GB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771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1778887" y="346560"/>
            <a:ext cx="6308558" cy="6308558"/>
          </a:xfrm>
          <a:prstGeom prst="ellipse">
            <a:avLst/>
          </a:prstGeom>
          <a:solidFill>
            <a:srgbClr val="C80F3F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80F3F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457943" y="346560"/>
            <a:ext cx="2895600" cy="2749718"/>
          </a:xfrm>
          <a:prstGeom prst="ellipse">
            <a:avLst/>
          </a:prstGeom>
          <a:solidFill>
            <a:srgbClr val="F1AB01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C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277" y="794085"/>
            <a:ext cx="1570623" cy="181699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734270" y="1953810"/>
            <a:ext cx="4723673" cy="309405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important are the letters after your name?</a:t>
            </a:r>
          </a:p>
          <a:p>
            <a:pPr algn="l"/>
            <a:endParaRPr lang="en-GB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3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GB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Tech LCIBSE</a:t>
            </a:r>
          </a:p>
          <a:p>
            <a:pPr algn="l"/>
            <a:endParaRPr lang="en-GB" sz="3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3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IEng</a:t>
            </a:r>
            <a:r>
              <a:rPr lang="en-GB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ACIBSE</a:t>
            </a:r>
          </a:p>
          <a:p>
            <a:pPr algn="l"/>
            <a:endParaRPr lang="en-GB" sz="3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CEng MCIBSE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862981" y="6079629"/>
            <a:ext cx="7329019" cy="8117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www.cibse.org/careers</a:t>
            </a:r>
          </a:p>
          <a:p>
            <a:pPr algn="r"/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by CIBSE Patrons</a:t>
            </a:r>
            <a:endParaRPr lang="en-GB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851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5" y="-32084"/>
            <a:ext cx="12206037" cy="693018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778887" y="346560"/>
            <a:ext cx="6308558" cy="6308558"/>
          </a:xfrm>
          <a:prstGeom prst="ellipse">
            <a:avLst/>
          </a:prstGeom>
          <a:solidFill>
            <a:srgbClr val="C80F3F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80F3F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457943" y="346560"/>
            <a:ext cx="2895600" cy="2749718"/>
          </a:xfrm>
          <a:prstGeom prst="ellipse">
            <a:avLst/>
          </a:prstGeom>
          <a:solidFill>
            <a:srgbClr val="F1AB01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C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277" y="794085"/>
            <a:ext cx="1570623" cy="181699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734270" y="1953810"/>
            <a:ext cx="4723673" cy="309405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Going global</a:t>
            </a:r>
          </a:p>
          <a:p>
            <a:pPr algn="l"/>
            <a:endParaRPr lang="en-GB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 firms create ground breaking sustainable building services for landmark projects throughout the world.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862981" y="6079629"/>
            <a:ext cx="7329019" cy="8117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www.cibse.org/careers</a:t>
            </a:r>
          </a:p>
          <a:p>
            <a:pPr algn="r"/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by CIBSE Patrons</a:t>
            </a:r>
            <a:endParaRPr lang="en-GB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051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1778887" y="346560"/>
            <a:ext cx="6308558" cy="6308558"/>
          </a:xfrm>
          <a:prstGeom prst="ellipse">
            <a:avLst/>
          </a:prstGeom>
          <a:solidFill>
            <a:srgbClr val="C80F3F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80F3F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457943" y="346560"/>
            <a:ext cx="2895600" cy="2749718"/>
          </a:xfrm>
          <a:prstGeom prst="ellipse">
            <a:avLst/>
          </a:prstGeom>
          <a:solidFill>
            <a:srgbClr val="F1AB01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C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277" y="794085"/>
            <a:ext cx="1570623" cy="181699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734270" y="1953809"/>
            <a:ext cx="4723673" cy="27304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I need to become a building services engineer?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862981" y="6079629"/>
            <a:ext cx="7329019" cy="8117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www.cibse.org/careers</a:t>
            </a:r>
          </a:p>
          <a:p>
            <a:pPr algn="r"/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by CIBSE Patrons</a:t>
            </a:r>
            <a:endParaRPr lang="en-GB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722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1778887" y="346560"/>
            <a:ext cx="6308558" cy="6308558"/>
          </a:xfrm>
          <a:prstGeom prst="ellipse">
            <a:avLst/>
          </a:prstGeom>
          <a:solidFill>
            <a:srgbClr val="C80F3F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80F3F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457943" y="346560"/>
            <a:ext cx="2895600" cy="2749718"/>
          </a:xfrm>
          <a:prstGeom prst="ellipse">
            <a:avLst/>
          </a:prstGeom>
          <a:solidFill>
            <a:srgbClr val="F1AB01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C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277" y="794085"/>
            <a:ext cx="1570623" cy="181699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734270" y="1953809"/>
            <a:ext cx="4723673" cy="329195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you creative?</a:t>
            </a:r>
          </a:p>
          <a:p>
            <a:pPr algn="l"/>
            <a:endParaRPr lang="en-GB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</a:t>
            </a:r>
          </a:p>
          <a:p>
            <a:pPr algn="l"/>
            <a:endParaRPr lang="en-GB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3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Solve problems? </a:t>
            </a:r>
          </a:p>
          <a:p>
            <a:pPr algn="l"/>
            <a:r>
              <a:rPr lang="en-GB" sz="3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connections? </a:t>
            </a:r>
          </a:p>
          <a:p>
            <a:pPr algn="l"/>
            <a:r>
              <a:rPr lang="en-GB" sz="3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things work?</a:t>
            </a:r>
          </a:p>
          <a:p>
            <a:pPr algn="l"/>
            <a:endParaRPr lang="en-GB" sz="3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862981" y="6079629"/>
            <a:ext cx="7329019" cy="8117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www.cibse.org/careers</a:t>
            </a:r>
          </a:p>
          <a:p>
            <a:pPr algn="r"/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by CIBSE Patrons</a:t>
            </a:r>
            <a:endParaRPr lang="en-GB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977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1778887" y="346560"/>
            <a:ext cx="6308558" cy="6308558"/>
          </a:xfrm>
          <a:prstGeom prst="ellipse">
            <a:avLst/>
          </a:prstGeom>
          <a:solidFill>
            <a:srgbClr val="C80F3F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80F3F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457943" y="346560"/>
            <a:ext cx="2895600" cy="2749718"/>
          </a:xfrm>
          <a:prstGeom prst="ellipse">
            <a:avLst/>
          </a:prstGeom>
          <a:solidFill>
            <a:srgbClr val="F1AB01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C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277" y="794085"/>
            <a:ext cx="1570623" cy="181699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734270" y="1953809"/>
            <a:ext cx="4723673" cy="25379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Apprenticeship</a:t>
            </a:r>
          </a:p>
          <a:p>
            <a:pPr algn="l"/>
            <a:r>
              <a:rPr lang="en-GB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 </a:t>
            </a:r>
          </a:p>
          <a:p>
            <a:pPr algn="l"/>
            <a:r>
              <a:rPr lang="en-GB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endParaRPr lang="en-GB" sz="3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862981" y="6079629"/>
            <a:ext cx="7329019" cy="8117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www.cibse.org/careers</a:t>
            </a:r>
          </a:p>
          <a:p>
            <a:pPr algn="r"/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by CIBSE Patrons</a:t>
            </a:r>
            <a:endParaRPr lang="en-GB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024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1778887" y="346560"/>
            <a:ext cx="6308558" cy="6308558"/>
          </a:xfrm>
          <a:prstGeom prst="ellipse">
            <a:avLst/>
          </a:prstGeom>
          <a:solidFill>
            <a:srgbClr val="C80F3F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80F3F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457943" y="346560"/>
            <a:ext cx="2895600" cy="2749718"/>
          </a:xfrm>
          <a:prstGeom prst="ellipse">
            <a:avLst/>
          </a:prstGeom>
          <a:solidFill>
            <a:srgbClr val="F1AB01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C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277" y="794085"/>
            <a:ext cx="1570623" cy="181699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734270" y="1632967"/>
            <a:ext cx="4723673" cy="36288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sum up</a:t>
            </a:r>
          </a:p>
          <a:p>
            <a:pPr algn="l"/>
            <a:endParaRPr lang="en-GB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2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Excellent rewards</a:t>
            </a:r>
          </a:p>
          <a:p>
            <a:pPr algn="l"/>
            <a:r>
              <a:rPr lang="en-GB" sz="2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Rapid promotion</a:t>
            </a:r>
          </a:p>
          <a:p>
            <a:pPr algn="l"/>
            <a:r>
              <a:rPr lang="en-GB" sz="2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demand</a:t>
            </a:r>
          </a:p>
          <a:p>
            <a:pPr algn="l"/>
            <a:r>
              <a:rPr lang="en-GB" sz="2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 breaking projects</a:t>
            </a:r>
          </a:p>
          <a:p>
            <a:pPr algn="l"/>
            <a:r>
              <a:rPr lang="en-GB" sz="2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Harness new technologies</a:t>
            </a:r>
          </a:p>
          <a:p>
            <a:pPr algn="l"/>
            <a:r>
              <a:rPr lang="en-GB" sz="2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a difference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862981" y="6079629"/>
            <a:ext cx="7329019" cy="8117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www.cibse.org/careers</a:t>
            </a:r>
          </a:p>
          <a:p>
            <a:pPr algn="r"/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by CIBSE Patrons</a:t>
            </a:r>
            <a:endParaRPr lang="en-GB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741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3018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778887" y="346560"/>
            <a:ext cx="6308558" cy="6308558"/>
          </a:xfrm>
          <a:prstGeom prst="ellipse">
            <a:avLst/>
          </a:prstGeom>
          <a:solidFill>
            <a:srgbClr val="480F63">
              <a:alpha val="9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C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37313" y="1679659"/>
            <a:ext cx="7329019" cy="4366637"/>
          </a:xfrm>
        </p:spPr>
        <p:txBody>
          <a:bodyPr>
            <a:normAutofit/>
          </a:bodyPr>
          <a:lstStyle/>
          <a:p>
            <a:pPr algn="l"/>
            <a: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Buildings don’t just </a:t>
            </a:r>
            <a:b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shelter</a:t>
            </a:r>
            <a:b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services </a:t>
            </a:r>
            <a:b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them </a:t>
            </a:r>
            <a:b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 alive</a:t>
            </a:r>
            <a:b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457943" y="346560"/>
            <a:ext cx="2895600" cy="2749718"/>
          </a:xfrm>
          <a:prstGeom prst="ellipse">
            <a:avLst/>
          </a:prstGeom>
          <a:solidFill>
            <a:srgbClr val="F1AB01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C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277" y="794085"/>
            <a:ext cx="1570623" cy="181699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862981" y="6082390"/>
            <a:ext cx="7329019" cy="8117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www.cibse.org/careers</a:t>
            </a:r>
          </a:p>
          <a:p>
            <a:pPr algn="r"/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by CIBSE Patrons</a:t>
            </a:r>
            <a:endParaRPr lang="en-GB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3384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71262"/>
            <a:ext cx="12192000" cy="5586738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778887" y="346560"/>
            <a:ext cx="6308558" cy="6308558"/>
          </a:xfrm>
          <a:prstGeom prst="ellipse">
            <a:avLst/>
          </a:prstGeom>
          <a:solidFill>
            <a:srgbClr val="C80F3F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80F3F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457943" y="346560"/>
            <a:ext cx="2895600" cy="2749718"/>
          </a:xfrm>
          <a:prstGeom prst="ellipse">
            <a:avLst/>
          </a:prstGeom>
          <a:solidFill>
            <a:srgbClr val="F1AB01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C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277" y="794085"/>
            <a:ext cx="1570623" cy="181699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745106" y="1451106"/>
            <a:ext cx="5117651" cy="417967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out more</a:t>
            </a:r>
          </a:p>
          <a:p>
            <a:pPr algn="l"/>
            <a:endParaRPr lang="en-GB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cibse.org/careers</a:t>
            </a:r>
          </a:p>
          <a:p>
            <a:pPr algn="l"/>
            <a:endParaRPr lang="en-GB" sz="2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@CIBSE</a:t>
            </a:r>
          </a:p>
          <a:p>
            <a:pPr algn="l"/>
            <a:endParaRPr lang="en-GB" sz="2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LinkedIn - CIBSE</a:t>
            </a:r>
          </a:p>
          <a:p>
            <a:pPr algn="l"/>
            <a:endParaRPr lang="en-GB" sz="2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cibse.org/</a:t>
            </a:r>
            <a:r>
              <a:rPr lang="en-GB" sz="27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youtube</a:t>
            </a:r>
            <a:endParaRPr lang="en-GB" sz="2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GB" sz="2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cibseblog.co.uk</a:t>
            </a:r>
          </a:p>
          <a:p>
            <a:pPr algn="l"/>
            <a:endParaRPr lang="en-GB" sz="2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2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Soundcloud.com/build2perform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041924" y="4726202"/>
            <a:ext cx="1746422" cy="203706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297753" y="4726201"/>
            <a:ext cx="3227295" cy="4420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>
                <a:solidFill>
                  <a:srgbClr val="0068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by</a:t>
            </a:r>
            <a:endParaRPr lang="en-GB" sz="1200" dirty="0">
              <a:solidFill>
                <a:srgbClr val="0068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145" y="5262358"/>
            <a:ext cx="1150309" cy="140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701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2"/>
          <a:stretch/>
        </p:blipFill>
        <p:spPr>
          <a:xfrm>
            <a:off x="-1" y="-24063"/>
            <a:ext cx="12304296" cy="6954252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778887" y="346560"/>
            <a:ext cx="6308558" cy="6308558"/>
          </a:xfrm>
          <a:prstGeom prst="ellipse">
            <a:avLst/>
          </a:prstGeom>
          <a:solidFill>
            <a:srgbClr val="C80F3F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80F3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7637" y="1554490"/>
            <a:ext cx="7329019" cy="4366637"/>
          </a:xfrm>
        </p:spPr>
        <p:txBody>
          <a:bodyPr>
            <a:normAutofit/>
          </a:bodyPr>
          <a:lstStyle/>
          <a:p>
            <a:pPr algn="l"/>
            <a:r>
              <a:rPr lang="en-GB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challenge </a:t>
            </a:r>
            <a:b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Buildings contribute </a:t>
            </a:r>
            <a:b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 of all carbon </a:t>
            </a:r>
            <a:b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emissions that cause climate change</a:t>
            </a:r>
            <a:b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457943" y="346560"/>
            <a:ext cx="2895600" cy="2749718"/>
          </a:xfrm>
          <a:prstGeom prst="ellipse">
            <a:avLst/>
          </a:prstGeom>
          <a:solidFill>
            <a:srgbClr val="F1AB01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C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277" y="794085"/>
            <a:ext cx="1570623" cy="181699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862981" y="6079629"/>
            <a:ext cx="7329019" cy="8117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www.cibse.org/careers</a:t>
            </a:r>
          </a:p>
          <a:p>
            <a:pPr algn="r"/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by CIBSE Patrons</a:t>
            </a:r>
            <a:endParaRPr lang="en-GB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129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1778887" y="346560"/>
            <a:ext cx="6308558" cy="6308558"/>
          </a:xfrm>
          <a:prstGeom prst="ellipse">
            <a:avLst/>
          </a:prstGeom>
          <a:solidFill>
            <a:srgbClr val="C80F3F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80F3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37315" y="1554490"/>
            <a:ext cx="5211022" cy="4366637"/>
          </a:xfrm>
        </p:spPr>
        <p:txBody>
          <a:bodyPr>
            <a:normAutofit fontScale="90000"/>
          </a:bodyPr>
          <a:lstStyle/>
          <a:p>
            <a:pPr algn="l"/>
            <a:r>
              <a:rPr lang="en-GB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aims </a:t>
            </a:r>
            <a:b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 carbon emissions and make safe comfortable places to live, work and play</a:t>
            </a:r>
            <a:b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457943" y="346560"/>
            <a:ext cx="2895600" cy="2749718"/>
          </a:xfrm>
          <a:prstGeom prst="ellipse">
            <a:avLst/>
          </a:prstGeom>
          <a:solidFill>
            <a:srgbClr val="F1AB01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C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277" y="794085"/>
            <a:ext cx="1570623" cy="181699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862981" y="6079629"/>
            <a:ext cx="7329019" cy="8117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www.cibse.org/careers</a:t>
            </a:r>
          </a:p>
          <a:p>
            <a:pPr algn="r"/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by CIBSE Patrons</a:t>
            </a:r>
            <a:endParaRPr lang="en-GB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536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1778887" y="346560"/>
            <a:ext cx="6308558" cy="6308558"/>
          </a:xfrm>
          <a:prstGeom prst="ellipse">
            <a:avLst/>
          </a:prstGeom>
          <a:solidFill>
            <a:srgbClr val="C80F3F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80F3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37315" y="1554491"/>
            <a:ext cx="5387486" cy="3899826"/>
          </a:xfrm>
        </p:spPr>
        <p:txBody>
          <a:bodyPr>
            <a:normAutofit/>
          </a:bodyPr>
          <a:lstStyle/>
          <a:p>
            <a:pPr algn="l"/>
            <a:r>
              <a:rPr lang="en-GB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solutions</a:t>
            </a:r>
            <a:b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Conserve resources</a:t>
            </a:r>
            <a:b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alternatives</a:t>
            </a:r>
            <a:b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renewables</a:t>
            </a:r>
            <a:b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457943" y="346560"/>
            <a:ext cx="2895600" cy="2749718"/>
          </a:xfrm>
          <a:prstGeom prst="ellipse">
            <a:avLst/>
          </a:prstGeom>
          <a:solidFill>
            <a:srgbClr val="F1AB01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C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277" y="794085"/>
            <a:ext cx="1570623" cy="181699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862981" y="6079629"/>
            <a:ext cx="7329019" cy="8117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www.cibse.org/careers</a:t>
            </a:r>
          </a:p>
          <a:p>
            <a:pPr algn="r"/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by CIBSE Patrons</a:t>
            </a:r>
            <a:endParaRPr lang="en-GB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066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042" y="0"/>
            <a:ext cx="12192000" cy="6891333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778887" y="346560"/>
            <a:ext cx="6308558" cy="6308558"/>
          </a:xfrm>
          <a:prstGeom prst="ellipse">
            <a:avLst/>
          </a:prstGeom>
          <a:solidFill>
            <a:srgbClr val="F1AB01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1AB0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04557" y="2118844"/>
            <a:ext cx="5826418" cy="4366637"/>
          </a:xfrm>
        </p:spPr>
        <p:txBody>
          <a:bodyPr>
            <a:normAutofit fontScale="90000"/>
          </a:bodyPr>
          <a:lstStyle/>
          <a:p>
            <a:pPr algn="l"/>
            <a:r>
              <a:rPr lang="en-GB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the </a:t>
            </a:r>
            <a:br>
              <a:rPr lang="en-GB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picture</a:t>
            </a:r>
            <a:br>
              <a:rPr lang="en-GB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Plan </a:t>
            </a:r>
            <a:b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Design</a:t>
            </a:r>
            <a:b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Construct</a:t>
            </a:r>
            <a:b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Commission </a:t>
            </a:r>
            <a:b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Operate and </a:t>
            </a:r>
            <a:b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maintain</a:t>
            </a:r>
            <a:b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457943" y="346560"/>
            <a:ext cx="2895600" cy="2749718"/>
          </a:xfrm>
          <a:prstGeom prst="ellipse">
            <a:avLst/>
          </a:prstGeom>
          <a:solidFill>
            <a:srgbClr val="006890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C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277" y="794085"/>
            <a:ext cx="1570623" cy="181699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862981" y="6079629"/>
            <a:ext cx="7329019" cy="8117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www.cibse.org/careers</a:t>
            </a:r>
          </a:p>
          <a:p>
            <a:pPr algn="r"/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by CIBSE Patrons</a:t>
            </a:r>
            <a:endParaRPr lang="en-GB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93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/>
        </p:blipFill>
        <p:spPr>
          <a:xfrm>
            <a:off x="0" y="-144380"/>
            <a:ext cx="12619510" cy="7018421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778887" y="346560"/>
            <a:ext cx="6308558" cy="6308558"/>
          </a:xfrm>
          <a:prstGeom prst="ellipse">
            <a:avLst/>
          </a:prstGeom>
          <a:solidFill>
            <a:srgbClr val="0F3A85">
              <a:alpha val="9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80F3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9957" y="1863340"/>
            <a:ext cx="5826418" cy="4366637"/>
          </a:xfrm>
        </p:spPr>
        <p:txBody>
          <a:bodyPr>
            <a:no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</a:t>
            </a:r>
            <a:b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b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 </a:t>
            </a:r>
            <a:b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Cinema</a:t>
            </a:r>
            <a:b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Theatre</a:t>
            </a:r>
            <a:b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 Studio</a:t>
            </a:r>
            <a:b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</a:t>
            </a:r>
            <a:b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Shopping Centre</a:t>
            </a:r>
            <a:b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Gym </a:t>
            </a:r>
            <a:b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Stadium</a:t>
            </a:r>
            <a:b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Swimming Pool</a:t>
            </a:r>
            <a:b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Laboratory</a:t>
            </a:r>
            <a:b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Factory</a:t>
            </a:r>
            <a:b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Museum</a:t>
            </a: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457943" y="346560"/>
            <a:ext cx="2895600" cy="2749718"/>
          </a:xfrm>
          <a:prstGeom prst="ellipse">
            <a:avLst/>
          </a:prstGeom>
          <a:solidFill>
            <a:srgbClr val="F1AB01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C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277" y="794085"/>
            <a:ext cx="1570623" cy="181699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862981" y="6079629"/>
            <a:ext cx="7329019" cy="8117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www.cibse.org/careers</a:t>
            </a:r>
          </a:p>
          <a:p>
            <a:pPr algn="r"/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by CIBSE Patrons</a:t>
            </a:r>
            <a:endParaRPr lang="en-GB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168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1778887" y="346560"/>
            <a:ext cx="6308558" cy="6308558"/>
          </a:xfrm>
          <a:prstGeom prst="ellipse">
            <a:avLst/>
          </a:prstGeom>
          <a:solidFill>
            <a:srgbClr val="C80F3F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80F3F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457943" y="346560"/>
            <a:ext cx="2895600" cy="2749718"/>
          </a:xfrm>
          <a:prstGeom prst="ellipse">
            <a:avLst/>
          </a:prstGeom>
          <a:solidFill>
            <a:srgbClr val="F1AB01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C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277" y="794085"/>
            <a:ext cx="1570623" cy="181699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964655" y="1360484"/>
            <a:ext cx="5826418" cy="436663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  <a:br>
              <a:rPr lang="en-GB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</a:p>
          <a:p>
            <a:pPr algn="l"/>
            <a: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Refurbish</a:t>
            </a:r>
          </a:p>
          <a:p>
            <a:pPr algn="l"/>
            <a: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 </a:t>
            </a:r>
          </a:p>
          <a:p>
            <a:pPr algn="l"/>
            <a: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Refit</a:t>
            </a:r>
            <a:b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862981" y="6079629"/>
            <a:ext cx="7329019" cy="8117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www.cibse.org/careers</a:t>
            </a:r>
          </a:p>
          <a:p>
            <a:pPr algn="r"/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by CIBSE Patrons</a:t>
            </a:r>
            <a:endParaRPr lang="en-GB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70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65604" cy="6891333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778887" y="346560"/>
            <a:ext cx="6308558" cy="6308558"/>
          </a:xfrm>
          <a:prstGeom prst="ellipse">
            <a:avLst/>
          </a:prstGeom>
          <a:solidFill>
            <a:srgbClr val="C80F3F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80F3F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457943" y="346560"/>
            <a:ext cx="2895600" cy="2749718"/>
          </a:xfrm>
          <a:prstGeom prst="ellipse">
            <a:avLst/>
          </a:prstGeom>
          <a:solidFill>
            <a:srgbClr val="F1AB01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C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277" y="794085"/>
            <a:ext cx="1570623" cy="181699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573849" y="1039642"/>
            <a:ext cx="5826418" cy="436663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for…</a:t>
            </a:r>
          </a:p>
          <a:p>
            <a:pPr algn="l"/>
            <a:b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heating, ventilation, air conditioning, water supply </a:t>
            </a:r>
          </a:p>
          <a:p>
            <a:pPr algn="l"/>
            <a:r>
              <a:rPr lang="en-GB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drainage, lighting, </a:t>
            </a:r>
          </a:p>
          <a:p>
            <a:pPr algn="l"/>
            <a:r>
              <a:rPr lang="en-GB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supply, acoustics, </a:t>
            </a:r>
          </a:p>
          <a:p>
            <a:pPr algn="l"/>
            <a:r>
              <a:rPr lang="en-GB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mechanical, </a:t>
            </a:r>
          </a:p>
          <a:p>
            <a:pPr algn="l"/>
            <a:r>
              <a:rPr lang="en-GB" sz="3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controls &amp; IT</a:t>
            </a:r>
            <a:endParaRPr lang="en-GB" sz="2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862981" y="6079629"/>
            <a:ext cx="7329019" cy="8117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www.cibse.org/careers</a:t>
            </a:r>
          </a:p>
          <a:p>
            <a:pPr algn="r"/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by CIBSE Patrons</a:t>
            </a:r>
            <a:endParaRPr lang="en-GB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7721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527</Words>
  <Application>Microsoft Office PowerPoint</Application>
  <PresentationFormat>Widescreen</PresentationFormat>
  <Paragraphs>115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Buildings don’t just  provide shelter  Building services  make them  come alive </vt:lpstr>
      <vt:lpstr>The challenge   Buildings contribute  50% of all carbon  emissions that cause climate change </vt:lpstr>
      <vt:lpstr>The aims   Reduce carbon emissions and make safe comfortable places to live, work and play </vt:lpstr>
      <vt:lpstr>The solutions  Conserve resources Find alternatives Use renewables </vt:lpstr>
      <vt:lpstr>Building the  BIG picture 1. Plan  2. Design 3. Construct 4. Commission  5. Operate and      maintain </vt:lpstr>
      <vt:lpstr>House School Office  Cinema Theatre TV Studio Hospital Shopping Centre Gym  Stadium Swimming Pool Laboratory Factory Museum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CIBSE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CIBSE Careers Making a difference</dc:title>
  <dc:creator>Lucinda Waits</dc:creator>
  <cp:lastModifiedBy>Lucy Aldcroft</cp:lastModifiedBy>
  <cp:revision>16</cp:revision>
  <dcterms:created xsi:type="dcterms:W3CDTF">2017-09-07T14:50:29Z</dcterms:created>
  <dcterms:modified xsi:type="dcterms:W3CDTF">2020-09-03T11:38:02Z</dcterms:modified>
</cp:coreProperties>
</file>